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</p:sldIdLst>
  <p:sldSz cx="9144000" cy="5715000" type="screen16x10"/>
  <p:notesSz cx="6858000" cy="9144000"/>
  <p:embeddedFontLs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Barlow Light" panose="00000400000000000000" pitchFamily="2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aleway SemiBold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9" d="100"/>
          <a:sy n="179" d="100"/>
        </p:scale>
        <p:origin x="12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7c6b9132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7c6b9132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7c6b9132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7c6b9132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7c6b9132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7c6b9132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7c6b913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7c6b913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7c6b91323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7c6b91323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7c6b9132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7c6b9132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7c6b9132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7c6b9132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7c6b913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7c6b9132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7c6b9132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7c6b9132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7c6b9132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7c6b9132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7c6b9132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7c6b9132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2070669"/>
            <a:ext cx="4962600" cy="15736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82059" y="2452656"/>
            <a:ext cx="1573667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5194280"/>
            <a:ext cx="468600" cy="520667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5151944"/>
            <a:ext cx="456900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256694"/>
            <a:ext cx="4676700" cy="1288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653029"/>
            <a:ext cx="4676700" cy="426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33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33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33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33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33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33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33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82059" y="2452656"/>
            <a:ext cx="1573667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5194280"/>
            <a:ext cx="468600" cy="520667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18" name="Google Shape;18;p4"/>
          <p:cNvSpPr/>
          <p:nvPr/>
        </p:nvSpPr>
        <p:spPr>
          <a:xfrm rot="5400000">
            <a:off x="-382059" y="1075433"/>
            <a:ext cx="1573667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142583"/>
            <a:ext cx="4742700" cy="3977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7990" lvl="0" indent="-479769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556">
                <a:solidFill>
                  <a:schemeClr val="lt1"/>
                </a:solidFill>
              </a:defRPr>
            </a:lvl1pPr>
            <a:lvl2pPr marL="1015980" lvl="1" indent="-479769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556">
                <a:solidFill>
                  <a:schemeClr val="lt1"/>
                </a:solidFill>
              </a:defRPr>
            </a:lvl2pPr>
            <a:lvl3pPr marL="1523970" lvl="2" indent="-479769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556">
                <a:solidFill>
                  <a:schemeClr val="lt1"/>
                </a:solidFill>
              </a:defRPr>
            </a:lvl3pPr>
            <a:lvl4pPr marL="2031960" lvl="3" indent="-479769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556">
                <a:solidFill>
                  <a:schemeClr val="lt1"/>
                </a:solidFill>
              </a:defRPr>
            </a:lvl4pPr>
            <a:lvl5pPr marL="2539950" lvl="4" indent="-479769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556">
                <a:solidFill>
                  <a:schemeClr val="lt1"/>
                </a:solidFill>
              </a:defRPr>
            </a:lvl5pPr>
            <a:lvl6pPr marL="3047940" lvl="5" indent="-479769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556">
                <a:solidFill>
                  <a:schemeClr val="lt1"/>
                </a:solidFill>
              </a:defRPr>
            </a:lvl6pPr>
            <a:lvl7pPr marL="3555929" lvl="6" indent="-479769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556">
                <a:solidFill>
                  <a:schemeClr val="lt1"/>
                </a:solidFill>
              </a:defRPr>
            </a:lvl7pPr>
            <a:lvl8pPr marL="4063918" lvl="7" indent="-479769" rtl="0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556">
                <a:solidFill>
                  <a:schemeClr val="lt1"/>
                </a:solidFill>
              </a:defRPr>
            </a:lvl8pPr>
            <a:lvl9pPr marL="4571909" lvl="8" indent="-479769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55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1037529"/>
            <a:ext cx="531000" cy="72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55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9555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5151944"/>
            <a:ext cx="456900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5194280"/>
            <a:ext cx="468600" cy="52066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24" name="Google Shape;24;p5"/>
          <p:cNvSpPr/>
          <p:nvPr/>
        </p:nvSpPr>
        <p:spPr>
          <a:xfrm rot="5400000">
            <a:off x="-126384" y="819867"/>
            <a:ext cx="520667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72889"/>
            <a:ext cx="5640900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2217500"/>
            <a:ext cx="5640900" cy="2934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7990" lvl="0" indent="-380992">
              <a:spcBef>
                <a:spcPts val="667"/>
              </a:spcBef>
              <a:spcAft>
                <a:spcPts val="0"/>
              </a:spcAft>
              <a:buSzPts val="1800"/>
              <a:buChar char="▸"/>
              <a:defRPr/>
            </a:lvl1pPr>
            <a:lvl2pPr marL="1015980" lvl="1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/>
            </a:lvl2pPr>
            <a:lvl3pPr marL="1523970" lvl="2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/>
            </a:lvl3pPr>
            <a:lvl4pPr marL="2031960" lvl="3" indent="-395103">
              <a:spcBef>
                <a:spcPts val="667"/>
              </a:spcBef>
              <a:spcAft>
                <a:spcPts val="0"/>
              </a:spcAft>
              <a:buSzPts val="2000"/>
              <a:buChar char="▹"/>
              <a:defRPr/>
            </a:lvl4pPr>
            <a:lvl5pPr marL="2539950" lvl="4" indent="-395103">
              <a:spcBef>
                <a:spcPts val="667"/>
              </a:spcBef>
              <a:spcAft>
                <a:spcPts val="0"/>
              </a:spcAft>
              <a:buSzPts val="2000"/>
              <a:buChar char="▹"/>
              <a:defRPr/>
            </a:lvl5pPr>
            <a:lvl6pPr marL="3047940" lvl="5" indent="-395103">
              <a:spcBef>
                <a:spcPts val="667"/>
              </a:spcBef>
              <a:spcAft>
                <a:spcPts val="0"/>
              </a:spcAft>
              <a:buSzPts val="2000"/>
              <a:buChar char="▹"/>
              <a:defRPr/>
            </a:lvl6pPr>
            <a:lvl7pPr marL="3555929" lvl="6" indent="-395103">
              <a:spcBef>
                <a:spcPts val="667"/>
              </a:spcBef>
              <a:spcAft>
                <a:spcPts val="0"/>
              </a:spcAft>
              <a:buSzPts val="2000"/>
              <a:buChar char="▹"/>
              <a:defRPr/>
            </a:lvl7pPr>
            <a:lvl8pPr marL="4063918" lvl="7" indent="-395103">
              <a:spcBef>
                <a:spcPts val="667"/>
              </a:spcBef>
              <a:spcAft>
                <a:spcPts val="0"/>
              </a:spcAft>
              <a:buSzPts val="2000"/>
              <a:buChar char="▹"/>
              <a:defRPr/>
            </a:lvl8pPr>
            <a:lvl9pPr marL="4571909" lvl="8" indent="-395103">
              <a:spcBef>
                <a:spcPts val="667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5151944"/>
            <a:ext cx="456900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5194280"/>
            <a:ext cx="468600" cy="52066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30" name="Google Shape;30;p6"/>
          <p:cNvSpPr/>
          <p:nvPr/>
        </p:nvSpPr>
        <p:spPr>
          <a:xfrm rot="5400000">
            <a:off x="-126384" y="819867"/>
            <a:ext cx="520667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72889"/>
            <a:ext cx="5640900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2217502"/>
            <a:ext cx="2682600" cy="2976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7990" lvl="0" indent="-380992">
              <a:spcBef>
                <a:spcPts val="667"/>
              </a:spcBef>
              <a:spcAft>
                <a:spcPts val="0"/>
              </a:spcAft>
              <a:buSzPts val="1800"/>
              <a:buChar char="▸"/>
              <a:defRPr sz="2000"/>
            </a:lvl1pPr>
            <a:lvl2pPr marL="1015980" lvl="1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2pPr>
            <a:lvl3pPr marL="1523970" lvl="2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3pPr>
            <a:lvl4pPr marL="2031960" lvl="3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4pPr>
            <a:lvl5pPr marL="2539950" lvl="4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5pPr>
            <a:lvl6pPr marL="3047940" lvl="5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6pPr>
            <a:lvl7pPr marL="3555929" lvl="6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7pPr>
            <a:lvl8pPr marL="4063918" lvl="7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8pPr>
            <a:lvl9pPr marL="4571909" lvl="8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2217502"/>
            <a:ext cx="2682600" cy="2976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7990" lvl="0" indent="-380992">
              <a:spcBef>
                <a:spcPts val="667"/>
              </a:spcBef>
              <a:spcAft>
                <a:spcPts val="0"/>
              </a:spcAft>
              <a:buSzPts val="1800"/>
              <a:buChar char="▸"/>
              <a:defRPr sz="2000"/>
            </a:lvl1pPr>
            <a:lvl2pPr marL="1015980" lvl="1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2pPr>
            <a:lvl3pPr marL="1523970" lvl="2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3pPr>
            <a:lvl4pPr marL="2031960" lvl="3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4pPr>
            <a:lvl5pPr marL="2539950" lvl="4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5pPr>
            <a:lvl6pPr marL="3047940" lvl="5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6pPr>
            <a:lvl7pPr marL="3555929" lvl="6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7pPr>
            <a:lvl8pPr marL="4063918" lvl="7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8pPr>
            <a:lvl9pPr marL="4571909" lvl="8" indent="-380992">
              <a:spcBef>
                <a:spcPts val="667"/>
              </a:spcBef>
              <a:spcAft>
                <a:spcPts val="0"/>
              </a:spcAft>
              <a:buSzPts val="1800"/>
              <a:buChar char="▹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5151944"/>
            <a:ext cx="456900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5194280"/>
            <a:ext cx="468600" cy="52066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37" name="Google Shape;37;p7"/>
          <p:cNvSpPr/>
          <p:nvPr/>
        </p:nvSpPr>
        <p:spPr>
          <a:xfrm rot="5400000">
            <a:off x="-126384" y="819867"/>
            <a:ext cx="520667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72889"/>
            <a:ext cx="5640900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2217502"/>
            <a:ext cx="2563500" cy="2976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7990" lvl="0" indent="-366882" rtl="0">
              <a:spcBef>
                <a:spcPts val="667"/>
              </a:spcBef>
              <a:spcAft>
                <a:spcPts val="0"/>
              </a:spcAft>
              <a:buSzPts val="1600"/>
              <a:buChar char="▸"/>
              <a:defRPr sz="1778"/>
            </a:lvl1pPr>
            <a:lvl2pPr marL="1015980" lvl="1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2pPr>
            <a:lvl3pPr marL="1523970" lvl="2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3pPr>
            <a:lvl4pPr marL="2031960" lvl="3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4pPr>
            <a:lvl5pPr marL="2539950" lvl="4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5pPr>
            <a:lvl6pPr marL="3047940" lvl="5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6pPr>
            <a:lvl7pPr marL="3555929" lvl="6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7pPr>
            <a:lvl8pPr marL="4063918" lvl="7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8pPr>
            <a:lvl9pPr marL="4571909" lvl="8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2217502"/>
            <a:ext cx="2563500" cy="2976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7990" lvl="0" indent="-366882" rtl="0">
              <a:spcBef>
                <a:spcPts val="667"/>
              </a:spcBef>
              <a:spcAft>
                <a:spcPts val="0"/>
              </a:spcAft>
              <a:buSzPts val="1600"/>
              <a:buChar char="▸"/>
              <a:defRPr sz="1778"/>
            </a:lvl1pPr>
            <a:lvl2pPr marL="1015980" lvl="1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2pPr>
            <a:lvl3pPr marL="1523970" lvl="2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3pPr>
            <a:lvl4pPr marL="2031960" lvl="3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4pPr>
            <a:lvl5pPr marL="2539950" lvl="4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5pPr>
            <a:lvl6pPr marL="3047940" lvl="5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6pPr>
            <a:lvl7pPr marL="3555929" lvl="6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7pPr>
            <a:lvl8pPr marL="4063918" lvl="7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8pPr>
            <a:lvl9pPr marL="4571909" lvl="8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2217502"/>
            <a:ext cx="2563500" cy="2976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7990" lvl="0" indent="-366882" rtl="0">
              <a:spcBef>
                <a:spcPts val="667"/>
              </a:spcBef>
              <a:spcAft>
                <a:spcPts val="0"/>
              </a:spcAft>
              <a:buSzPts val="1600"/>
              <a:buChar char="▸"/>
              <a:defRPr sz="1778"/>
            </a:lvl1pPr>
            <a:lvl2pPr marL="1015980" lvl="1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2pPr>
            <a:lvl3pPr marL="1523970" lvl="2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3pPr>
            <a:lvl4pPr marL="2031960" lvl="3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4pPr>
            <a:lvl5pPr marL="2539950" lvl="4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5pPr>
            <a:lvl6pPr marL="3047940" lvl="5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6pPr>
            <a:lvl7pPr marL="3555929" lvl="6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7pPr>
            <a:lvl8pPr marL="4063918" lvl="7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8pPr>
            <a:lvl9pPr marL="4571909" lvl="8" indent="-366882" rtl="0">
              <a:spcBef>
                <a:spcPts val="667"/>
              </a:spcBef>
              <a:spcAft>
                <a:spcPts val="0"/>
              </a:spcAft>
              <a:buSzPts val="1600"/>
              <a:buChar char="▹"/>
              <a:defRPr sz="1778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5151944"/>
            <a:ext cx="456900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5194280"/>
            <a:ext cx="468600" cy="52066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45" name="Google Shape;45;p8"/>
          <p:cNvSpPr/>
          <p:nvPr/>
        </p:nvSpPr>
        <p:spPr>
          <a:xfrm rot="5400000">
            <a:off x="-126384" y="819867"/>
            <a:ext cx="520667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72889"/>
            <a:ext cx="5640900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5151944"/>
            <a:ext cx="456900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5194280"/>
            <a:ext cx="468600" cy="52066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50" name="Google Shape;50;p9"/>
          <p:cNvSpPr/>
          <p:nvPr/>
        </p:nvSpPr>
        <p:spPr>
          <a:xfrm rot="5400000">
            <a:off x="-126384" y="4957950"/>
            <a:ext cx="520667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895899"/>
            <a:ext cx="8229600" cy="577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7990" lvl="0" indent="-253994">
              <a:spcBef>
                <a:spcPts val="40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5151944"/>
            <a:ext cx="456900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5194280"/>
            <a:ext cx="468600" cy="52066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5151944"/>
            <a:ext cx="456900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72889"/>
            <a:ext cx="5640900" cy="12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17502"/>
            <a:ext cx="5640900" cy="297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5151944"/>
            <a:ext cx="456900" cy="52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828334" y="1812338"/>
            <a:ext cx="4718667" cy="209033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Chatbot per smart mobility </a:t>
            </a:r>
            <a:endParaRPr dirty="0"/>
          </a:p>
          <a:p>
            <a:r>
              <a:rPr lang="en" dirty="0"/>
              <a:t>in Trentino</a:t>
            </a:r>
            <a:endParaRPr dirty="0"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840" y="1812338"/>
            <a:ext cx="4132848" cy="225902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68389" y="5046170"/>
            <a:ext cx="1985000" cy="68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spAutoFit/>
          </a:bodyPr>
          <a:lstStyle/>
          <a:p>
            <a:pPr algn="ctr"/>
            <a:r>
              <a:rPr lang="en" sz="1556" b="1" dirty="0">
                <a:latin typeface="Barlow"/>
                <a:ea typeface="Barlow"/>
                <a:cs typeface="Barlow"/>
                <a:sym typeface="Barlow"/>
              </a:rPr>
              <a:t>Laureando</a:t>
            </a:r>
            <a:br>
              <a:rPr lang="en" sz="1556" dirty="0"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" sz="1556" dirty="0">
                <a:latin typeface="Barlow Light"/>
                <a:ea typeface="Barlow Light"/>
                <a:cs typeface="Barlow Light"/>
                <a:sym typeface="Barlow Light"/>
              </a:rPr>
              <a:t>Mattia Paternoster</a:t>
            </a:r>
            <a:endParaRPr sz="1556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2053389" y="5049772"/>
            <a:ext cx="1566000" cy="68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spAutoFit/>
          </a:bodyPr>
          <a:lstStyle/>
          <a:p>
            <a:pPr algn="ctr"/>
            <a:r>
              <a:rPr lang="en" sz="1556" b="1" dirty="0">
                <a:latin typeface="Barlow"/>
                <a:ea typeface="Barlow"/>
                <a:cs typeface="Barlow"/>
                <a:sym typeface="Barlow"/>
              </a:rPr>
              <a:t>Supervisore</a:t>
            </a:r>
            <a:br>
              <a:rPr lang="en" sz="1556" dirty="0"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" sz="1556" dirty="0">
                <a:latin typeface="Barlow Light"/>
                <a:ea typeface="Barlow Light"/>
                <a:cs typeface="Barlow Light"/>
                <a:sym typeface="Barlow Light"/>
              </a:rPr>
              <a:t>Mauro Dragoni</a:t>
            </a:r>
            <a:endParaRPr sz="1556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3187668" y="402472"/>
            <a:ext cx="2768667" cy="44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algn="ctr"/>
            <a:r>
              <a:rPr lang="en" sz="1556">
                <a:latin typeface="Barlow Light"/>
                <a:ea typeface="Barlow Light"/>
                <a:cs typeface="Barlow Light"/>
                <a:sym typeface="Barlow Light"/>
              </a:rPr>
              <a:t>Corso di Laurea in Informatica</a:t>
            </a:r>
            <a:endParaRPr sz="1556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2517335" y="4"/>
            <a:ext cx="4109333" cy="51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spAutoFit/>
          </a:bodyPr>
          <a:lstStyle/>
          <a:p>
            <a:pPr algn="ctr"/>
            <a:r>
              <a:rPr lang="en" sz="2000" b="1">
                <a:latin typeface="Barlow"/>
                <a:ea typeface="Barlow"/>
                <a:cs typeface="Barlow"/>
                <a:sym typeface="Barlow"/>
              </a:rPr>
              <a:t>Università degli Studi di Trento</a:t>
            </a:r>
            <a:endParaRPr sz="2000"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 descr="Università degli Studi di Trento - APRE">
            <a:extLst>
              <a:ext uri="{FF2B5EF4-FFF2-40B4-BE49-F238E27FC236}">
                <a16:creationId xmlns:a16="http://schemas.microsoft.com/office/drawing/2014/main" id="{F68BF6B7-2641-45F1-8E23-3936118F9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145" y="4561305"/>
            <a:ext cx="2839855" cy="115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302195" y="721162"/>
            <a:ext cx="9053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Node.js &amp; Telegraf.js</a:t>
            </a:r>
            <a:endParaRPr dirty="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0" y="1534862"/>
            <a:ext cx="5577000" cy="1322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Node.js è un runtime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JavaScript </a:t>
            </a:r>
            <a:r>
              <a:rPr lang="en"/>
              <a:t>guidato da eventi asincroni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Node Package Manager  (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NPM</a:t>
            </a:r>
            <a:r>
              <a:rPr lang="en"/>
              <a:t>)</a:t>
            </a: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dirty="0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611" y="1506528"/>
            <a:ext cx="2383147" cy="145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123" y="3435782"/>
            <a:ext cx="1644218" cy="164421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3524894" y="3185505"/>
            <a:ext cx="5412000" cy="232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spAutoFit/>
          </a:bodyPr>
          <a:lstStyle/>
          <a:p>
            <a:pPr marL="507990" indent="-380992">
              <a:lnSpc>
                <a:spcPct val="110000"/>
              </a:lnSpc>
              <a:spcBef>
                <a:spcPts val="667"/>
              </a:spcBef>
              <a:buClr>
                <a:schemeClr val="accent1"/>
              </a:buClr>
              <a:buSzPts val="1800"/>
              <a:buFont typeface="Barlow Light"/>
              <a:buChar char="❖"/>
            </a:pPr>
            <a:r>
              <a:rPr lang="en" sz="2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Per Node.js esistono varie librerie per interfacciarsi con le API HTTPS di telegram, io ho utilizzato telegraf.js</a:t>
            </a:r>
            <a:endParaRPr sz="20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507990" indent="-380992">
              <a:lnSpc>
                <a:spcPct val="110000"/>
              </a:lnSpc>
              <a:buClr>
                <a:schemeClr val="accent1"/>
              </a:buClr>
              <a:buSzPts val="1800"/>
              <a:buFont typeface="Barlow Light"/>
              <a:buChar char="❖"/>
            </a:pPr>
            <a:r>
              <a:rPr lang="en" sz="2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estensibile attraverso ulteriori </a:t>
            </a:r>
            <a:r>
              <a:rPr lang="en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librerie </a:t>
            </a:r>
            <a:r>
              <a:rPr lang="en" sz="2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che danno la possibilità di introdurre altre feature.</a:t>
            </a:r>
            <a:endParaRPr sz="1556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302195" y="717085"/>
            <a:ext cx="9053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MongoDB &amp; Redis</a:t>
            </a:r>
            <a:endParaRPr dirty="0"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0" y="1534862"/>
            <a:ext cx="5173000" cy="2317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MongoDB è  un  DBMS 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non  relazionale</a:t>
            </a:r>
            <a:r>
              <a:rPr lang="en" dirty="0"/>
              <a:t>,  orientato  ai  documenti.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Utilizzato principalmente per il salvataggio delle sessioni e preferenze degli utenti e per memorizzare gli orari dei mezzi urbani ed extraurbani.</a:t>
            </a:r>
            <a:endParaRPr dirty="0"/>
          </a:p>
        </p:txBody>
      </p:sp>
      <p:sp>
        <p:nvSpPr>
          <p:cNvPr id="173" name="Google Shape;173;p22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dirty="0"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182" y="1847003"/>
            <a:ext cx="3249623" cy="87588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2708334" y="3633328"/>
            <a:ext cx="6382000" cy="1773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har char="❖"/>
            </a:pPr>
            <a:r>
              <a:rPr lang="en" dirty="0"/>
              <a:t>Redis è un archivio dati veloce, open source, in memoria e di tipo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chiave-valore</a:t>
            </a:r>
            <a:r>
              <a:rPr lang="en" dirty="0"/>
              <a:t>.  </a:t>
            </a:r>
            <a:endParaRPr sz="1111" dirty="0"/>
          </a:p>
          <a:p>
            <a:pPr>
              <a:spcBef>
                <a:spcPts val="0"/>
              </a:spcBef>
              <a:buChar char="❖"/>
            </a:pPr>
            <a:r>
              <a:rPr lang="en" dirty="0"/>
              <a:t>offre tempi di risposta inferiori al millisecondo ed è per questo una scelta popolare per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caching</a:t>
            </a:r>
            <a:r>
              <a:rPr lang="en" dirty="0"/>
              <a:t>, analisi dei dati in tempo reale, chat/messaggistica, etc.</a:t>
            </a:r>
            <a:endParaRPr dirty="0"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308" y="4068806"/>
            <a:ext cx="1394425" cy="119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302195" y="688931"/>
            <a:ext cx="9053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Architettura</a:t>
            </a:r>
            <a:endParaRPr dirty="0"/>
          </a:p>
        </p:txBody>
      </p:sp>
      <p:sp>
        <p:nvSpPr>
          <p:cNvPr id="182" name="Google Shape;182;p23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dirty="0"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750" y="1365503"/>
            <a:ext cx="6349500" cy="383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dirty="0"/>
          </a:p>
        </p:txBody>
      </p:sp>
      <p:pic>
        <p:nvPicPr>
          <p:cNvPr id="2" name="Presentazione laurea">
            <a:hlinkClick r:id="" action="ppaction://media"/>
            <a:extLst>
              <a:ext uri="{FF2B5EF4-FFF2-40B4-BE49-F238E27FC236}">
                <a16:creationId xmlns:a16="http://schemas.microsoft.com/office/drawing/2014/main" id="{5D14DBF9-6DE5-4C26-B1A0-2F58F5140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291667" y="726362"/>
            <a:ext cx="9053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Evaluation: usability testing</a:t>
            </a:r>
            <a:endParaRPr dirty="0"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0" y="1534861"/>
            <a:ext cx="8852333" cy="2934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Data la presenza dei tasti, delle emoji e dei messaggi guida che appaiono durante l’utilizzo; sia l’utente con esperienza che quello inesperto riescono a muoversi con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intuitività</a:t>
            </a:r>
            <a:r>
              <a:rPr lang="en" dirty="0"/>
              <a:t> tra le varie sezioni del bot.</a:t>
            </a:r>
            <a:endParaRPr dirty="0"/>
          </a:p>
          <a:p>
            <a:pPr indent="0">
              <a:buNone/>
            </a:pPr>
            <a:endParaRPr sz="1111" dirty="0"/>
          </a:p>
          <a:p>
            <a:r>
              <a:rPr lang="en" dirty="0"/>
              <a:t>Sono emersi alcuni bisogni: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Possibilità di ricercare la stazione di ricarica più vicina alla propria posizione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possibilità di acquisto di biglietti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ricerca dei percorsi data una partenza e una destinazione</a:t>
            </a:r>
            <a:endParaRPr dirty="0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291667" y="731710"/>
            <a:ext cx="9053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Sviluppi futuri</a:t>
            </a:r>
            <a:endParaRPr dirty="0"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0" y="1534861"/>
            <a:ext cx="8852333" cy="2934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Orientarsi verso una soluzione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MaaS </a:t>
            </a:r>
            <a:r>
              <a:rPr lang="en"/>
              <a:t>→ aggiungendo informazioni sui servizi in sharing e di micro-mobilità, e permettendo agli utenti di organizzare i propri spostamenti fornendo varie opzioni.</a:t>
            </a:r>
            <a:endParaRPr/>
          </a:p>
          <a:p>
            <a:pPr marL="0" indent="0">
              <a:buNone/>
            </a:pPr>
            <a:endParaRPr sz="1111"/>
          </a:p>
          <a:p>
            <a:r>
              <a:rPr lang="en"/>
              <a:t>Migliorare la funzionalità  di  monitoraggio  dei 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parcheggi </a:t>
            </a:r>
            <a:r>
              <a:rPr lang="en"/>
              <a:t>→ aggiungendo  la possibilità  di  gestire  e  pagare  la  sosta  direttamente  dal  bot  e  permettendo  di  trovare  i  parcheggi ottimali in base alla propria destinazione.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291667" y="726363"/>
            <a:ext cx="6267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Introduzione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0" y="1607639"/>
            <a:ext cx="8852333" cy="2934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Lo scopo principale dell’elaborato è quello di progettare e implementare un chatbot per la smart mobility in Provincia di Trento.</a:t>
            </a:r>
            <a:endParaRPr/>
          </a:p>
          <a:p>
            <a:pPr indent="0">
              <a:lnSpc>
                <a:spcPct val="115000"/>
              </a:lnSpc>
              <a:buNone/>
            </a:pPr>
            <a:endParaRPr sz="1111"/>
          </a:p>
          <a:p>
            <a:pPr>
              <a:lnSpc>
                <a:spcPct val="115000"/>
              </a:lnSpc>
            </a:pPr>
            <a:r>
              <a:rPr lang="en"/>
              <a:t>A livello provinciale esistono una serie di applicazioni con funzionalità diverse, ma tutte ugualmente utili</a:t>
            </a:r>
            <a:endParaRPr/>
          </a:p>
          <a:p>
            <a:pPr marL="0" indent="0">
              <a:lnSpc>
                <a:spcPct val="115000"/>
              </a:lnSpc>
              <a:buNone/>
            </a:pPr>
            <a:endParaRPr sz="1111"/>
          </a:p>
          <a:p>
            <a:pPr>
              <a:lnSpc>
                <a:spcPct val="115000"/>
              </a:lnSpc>
            </a:pPr>
            <a:r>
              <a:rPr lang="en"/>
              <a:t>Necessità di creare un unico sistema in cui trovare tutte le informazioni utili riguardo ai mezzi di trasporto trentini.</a:t>
            </a: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15495" y="704248"/>
            <a:ext cx="6267667" cy="67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Roadmap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  <p:sp>
        <p:nvSpPr>
          <p:cNvPr id="82" name="Google Shape;82;p14"/>
          <p:cNvSpPr/>
          <p:nvPr/>
        </p:nvSpPr>
        <p:spPr>
          <a:xfrm>
            <a:off x="0" y="3004896"/>
            <a:ext cx="9144000" cy="1123381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0" y="3004896"/>
            <a:ext cx="9144000" cy="1123381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14"/>
          <p:cNvGrpSpPr/>
          <p:nvPr/>
        </p:nvGrpSpPr>
        <p:grpSpPr>
          <a:xfrm>
            <a:off x="1739822" y="2263084"/>
            <a:ext cx="526000" cy="526000"/>
            <a:chOff x="1786339" y="1703401"/>
            <a:chExt cx="473400" cy="473400"/>
          </a:xfrm>
        </p:grpSpPr>
        <p:sp>
          <p:nvSpPr>
            <p:cNvPr id="85" name="Google Shape;85;p1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01583" tIns="101583" rIns="101583" bIns="101583" anchor="ctr" anchorCtr="0">
              <a:noAutofit/>
            </a:bodyPr>
            <a:lstStyle/>
            <a:p>
              <a:endParaRPr sz="1556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67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67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3792974" y="2263084"/>
            <a:ext cx="526000" cy="526000"/>
            <a:chOff x="3814414" y="1703401"/>
            <a:chExt cx="473400" cy="473400"/>
          </a:xfrm>
        </p:grpSpPr>
        <p:sp>
          <p:nvSpPr>
            <p:cNvPr id="88" name="Google Shape;88;p14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01583" tIns="101583" rIns="101583" bIns="101583" anchor="ctr" anchorCtr="0">
              <a:noAutofit/>
            </a:bodyPr>
            <a:lstStyle/>
            <a:p>
              <a:endParaRPr sz="1556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67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67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0" name="Google Shape;90;p14"/>
          <p:cNvGrpSpPr/>
          <p:nvPr/>
        </p:nvGrpSpPr>
        <p:grpSpPr>
          <a:xfrm>
            <a:off x="5846127" y="2253180"/>
            <a:ext cx="526000" cy="526000"/>
            <a:chOff x="5842489" y="1703401"/>
            <a:chExt cx="473400" cy="473400"/>
          </a:xfrm>
        </p:grpSpPr>
        <p:sp>
          <p:nvSpPr>
            <p:cNvPr id="91" name="Google Shape;91;p14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01583" tIns="101583" rIns="101583" bIns="101583" anchor="ctr" anchorCtr="0">
              <a:noAutofit/>
            </a:bodyPr>
            <a:lstStyle/>
            <a:p>
              <a:endParaRPr sz="1556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67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67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3" name="Google Shape;93;p14"/>
          <p:cNvGrpSpPr/>
          <p:nvPr/>
        </p:nvGrpSpPr>
        <p:grpSpPr>
          <a:xfrm>
            <a:off x="6865669" y="4330809"/>
            <a:ext cx="526000" cy="526000"/>
            <a:chOff x="6880814" y="3576300"/>
            <a:chExt cx="473400" cy="473400"/>
          </a:xfrm>
        </p:grpSpPr>
        <p:sp>
          <p:nvSpPr>
            <p:cNvPr id="94" name="Google Shape;94;p14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01583" tIns="101583" rIns="101583" bIns="101583" anchor="ctr" anchorCtr="0">
              <a:noAutofit/>
            </a:bodyPr>
            <a:lstStyle/>
            <a:p>
              <a:endParaRPr sz="1556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67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67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6" name="Google Shape;96;p14"/>
          <p:cNvGrpSpPr/>
          <p:nvPr/>
        </p:nvGrpSpPr>
        <p:grpSpPr>
          <a:xfrm>
            <a:off x="4862542" y="4344083"/>
            <a:ext cx="526000" cy="526000"/>
            <a:chOff x="4852739" y="3576300"/>
            <a:chExt cx="473400" cy="473400"/>
          </a:xfrm>
        </p:grpSpPr>
        <p:sp>
          <p:nvSpPr>
            <p:cNvPr id="97" name="Google Shape;97;p14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01583" tIns="101583" rIns="101583" bIns="101583" anchor="ctr" anchorCtr="0">
              <a:noAutofit/>
            </a:bodyPr>
            <a:lstStyle/>
            <a:p>
              <a:endParaRPr sz="1556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67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67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9" name="Google Shape;99;p14"/>
          <p:cNvGrpSpPr/>
          <p:nvPr/>
        </p:nvGrpSpPr>
        <p:grpSpPr>
          <a:xfrm>
            <a:off x="2742598" y="4344083"/>
            <a:ext cx="526000" cy="526000"/>
            <a:chOff x="2824664" y="3576300"/>
            <a:chExt cx="473400" cy="473400"/>
          </a:xfrm>
        </p:grpSpPr>
        <p:sp>
          <p:nvSpPr>
            <p:cNvPr id="100" name="Google Shape;100;p14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01583" tIns="101583" rIns="101583" bIns="101583" anchor="ctr" anchorCtr="0">
              <a:noAutofit/>
            </a:bodyPr>
            <a:lstStyle/>
            <a:p>
              <a:endParaRPr sz="1556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67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67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1259527" y="1662694"/>
            <a:ext cx="1429333" cy="59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Analisi competitor</a:t>
            </a:r>
            <a:endParaRPr sz="2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068308" y="1670417"/>
            <a:ext cx="1975333" cy="59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Sviluppo e implementazione</a:t>
            </a:r>
            <a:endParaRPr sz="2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5297669" y="1652790"/>
            <a:ext cx="1831000" cy="59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Scalabilità e replicabilità</a:t>
            </a:r>
            <a:endParaRPr sz="2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087396" y="4885529"/>
            <a:ext cx="1852333" cy="59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Analisi e progettazione</a:t>
            </a:r>
            <a:endParaRPr sz="2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4432284" y="4885529"/>
            <a:ext cx="1429333" cy="59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Evaluation</a:t>
            </a:r>
            <a:endParaRPr sz="2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6415475" y="4877812"/>
            <a:ext cx="1667000" cy="59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Sviluppi futuri</a:t>
            </a:r>
            <a:endParaRPr sz="2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50"/>
                            </p:stCondLst>
                            <p:childTnLst>
                              <p:par>
                                <p:cTn id="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0"/>
      <p:bldP spid="105" grpId="0"/>
      <p:bldP spid="106" grpId="0"/>
      <p:bldP spid="1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291667" y="731711"/>
            <a:ext cx="6267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Smart mobility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0" y="1751835"/>
            <a:ext cx="8852333" cy="2934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66882">
              <a:buSzPts val="1600"/>
            </a:pP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Smart city</a:t>
            </a:r>
            <a:r>
              <a:rPr lang="en" dirty="0"/>
              <a:t> → una  città  che  gestisce  le  risorse  in  modo  intelligente, che mira a diventare economicamente sostenibile ed energeticamente autosufficiente, ed è attenta alla qualità della vita e ai bisogni dei propri cittadini.</a:t>
            </a:r>
            <a:endParaRPr dirty="0"/>
          </a:p>
          <a:p>
            <a:pPr indent="0">
              <a:buNone/>
            </a:pPr>
            <a:endParaRPr sz="1222" dirty="0"/>
          </a:p>
          <a:p>
            <a:pPr indent="-366882">
              <a:buSzPts val="1600"/>
            </a:pP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Smart Mobility</a:t>
            </a:r>
            <a:r>
              <a:rPr lang="en" dirty="0"/>
              <a:t> → strumento utile ad ottenere lo sviluppo sostenibile delle città. Tecnologia, infrastrutture per la mobilità (parcheggi, reti di ricarica, segnaletica, veicoli), soluzioni per la mobilità (tra cui i modelli di new mobility) e persone.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302195" y="738205"/>
            <a:ext cx="9053667" cy="766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Servizi competitor locali</a:t>
            </a:r>
            <a:endParaRPr dirty="0"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242652" y="2090592"/>
            <a:ext cx="2837000" cy="4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Muoversi  in  Trentino</a:t>
            </a:r>
            <a:endParaRPr dirty="0"/>
          </a:p>
          <a:p>
            <a:pPr marL="0" indent="0" algn="ctr">
              <a:buNone/>
            </a:pPr>
            <a:endParaRPr dirty="0"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dirty="0"/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l="30974" t="13643" r="31403" b="12648"/>
          <a:stretch/>
        </p:blipFill>
        <p:spPr>
          <a:xfrm>
            <a:off x="775205" y="2660277"/>
            <a:ext cx="1622167" cy="158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043" y="2660290"/>
            <a:ext cx="1622167" cy="162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6630" y="2643740"/>
            <a:ext cx="1804646" cy="162219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254792" y="1927629"/>
            <a:ext cx="2768667" cy="67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spAutoFit/>
          </a:bodyPr>
          <a:lstStyle/>
          <a:p>
            <a:pPr algn="ctr">
              <a:lnSpc>
                <a:spcPct val="110000"/>
              </a:lnSpc>
              <a:spcBef>
                <a:spcPts val="667"/>
              </a:spcBef>
            </a:pPr>
            <a:r>
              <a:rPr lang="en" sz="2222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OpenMove </a:t>
            </a:r>
            <a:endParaRPr sz="1556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198599" y="1892774"/>
            <a:ext cx="2768667" cy="67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spAutoFit/>
          </a:bodyPr>
          <a:lstStyle/>
          <a:p>
            <a:pPr algn="ctr">
              <a:lnSpc>
                <a:spcPct val="110000"/>
              </a:lnSpc>
              <a:spcBef>
                <a:spcPts val="667"/>
              </a:spcBef>
            </a:pPr>
            <a:r>
              <a:rPr lang="en" sz="2222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Trentinotrasporti.it</a:t>
            </a:r>
            <a:r>
              <a:rPr lang="en" sz="2222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sz="1556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291667" y="721016"/>
            <a:ext cx="9053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Perchè un bot Telegram?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0" y="1603668"/>
            <a:ext cx="8852333" cy="2934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66882">
              <a:buSzPts val="1600"/>
            </a:pP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Telegram </a:t>
            </a:r>
            <a:r>
              <a:rPr lang="en" dirty="0"/>
              <a:t>è un’app di messaggistica mobile e desktop basata sul cloud, focalizzata su sicurezza e velocità.</a:t>
            </a:r>
            <a:endParaRPr dirty="0"/>
          </a:p>
          <a:p>
            <a:pPr indent="0">
              <a:buNone/>
            </a:pPr>
            <a:endParaRPr sz="1111" dirty="0"/>
          </a:p>
          <a:p>
            <a:pPr indent="-366882">
              <a:buSzPts val="1600"/>
            </a:pPr>
            <a:r>
              <a:rPr lang="en" dirty="0"/>
              <a:t>I bot sono applicazioni di terze parti con cui gli utenti possono interagire inviando dei messaggi, comandi o con delle apposite tastiere.</a:t>
            </a:r>
            <a:endParaRPr dirty="0"/>
          </a:p>
          <a:p>
            <a:pPr indent="0">
              <a:buNone/>
            </a:pPr>
            <a:endParaRPr sz="1111" dirty="0"/>
          </a:p>
          <a:p>
            <a:pPr indent="-366882">
              <a:buSzPts val="1600"/>
            </a:pPr>
            <a:r>
              <a:rPr lang="en" dirty="0"/>
              <a:t>Telegram è  utilizzato  da  una  vasta  utenza,circa 1 miliardo di utenti, ed è disponibile sia su dispositivi mobile che desktop, questo permette ai bot di raggiungere velocemente un ampio numero di utenti.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315494" y="699626"/>
            <a:ext cx="9053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Analisi dei requisiti</a:t>
            </a:r>
            <a:endParaRPr dirty="0"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>
            <a:off x="0" y="1390333"/>
            <a:ext cx="9205667" cy="2934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66882">
              <a:lnSpc>
                <a:spcPct val="150000"/>
              </a:lnSpc>
              <a:buSzPts val="1600"/>
            </a:pPr>
            <a:r>
              <a:rPr lang="en" dirty="0"/>
              <a:t>gli orari di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autobus</a:t>
            </a:r>
            <a:r>
              <a:rPr lang="en" dirty="0"/>
              <a:t> urbani e extraurbani;</a:t>
            </a:r>
            <a:endParaRPr dirty="0"/>
          </a:p>
          <a:p>
            <a:pPr indent="-366882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en" dirty="0"/>
              <a:t>gli orari delle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ferrovie </a:t>
            </a:r>
            <a:r>
              <a:rPr lang="en" dirty="0"/>
              <a:t>Brennero, Valsugana e Trento-Mezzana;</a:t>
            </a:r>
            <a:endParaRPr dirty="0"/>
          </a:p>
          <a:p>
            <a:pPr indent="-366882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en" dirty="0"/>
              <a:t>una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mappa </a:t>
            </a:r>
            <a:r>
              <a:rPr lang="en" dirty="0"/>
              <a:t>con la posizione di un autobus in tempo reale;</a:t>
            </a:r>
            <a:endParaRPr dirty="0"/>
          </a:p>
          <a:p>
            <a:pPr indent="-366882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en" dirty="0"/>
              <a:t>il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ritardo </a:t>
            </a:r>
            <a:r>
              <a:rPr lang="en" dirty="0"/>
              <a:t>e ultima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posizione </a:t>
            </a:r>
            <a:r>
              <a:rPr lang="en" dirty="0"/>
              <a:t>conosciuta dei mezzi;</a:t>
            </a:r>
            <a:endParaRPr dirty="0"/>
          </a:p>
          <a:p>
            <a:pPr indent="-366882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en" dirty="0"/>
              <a:t>il numero di posti liberi nei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parcheggi </a:t>
            </a:r>
            <a:r>
              <a:rPr lang="en" dirty="0"/>
              <a:t>dei comuni di Trento e Rovereto;</a:t>
            </a:r>
            <a:endParaRPr dirty="0"/>
          </a:p>
          <a:p>
            <a:pPr indent="-366882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en" dirty="0"/>
              <a:t>la disponibilità di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bici </a:t>
            </a:r>
            <a:r>
              <a:rPr lang="en" dirty="0"/>
              <a:t>presenti nelle stazioni del bike sharing;</a:t>
            </a:r>
            <a:endParaRPr dirty="0"/>
          </a:p>
          <a:p>
            <a:pPr indent="-366882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en" dirty="0"/>
              <a:t>le fermate e linee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preferite </a:t>
            </a:r>
            <a:r>
              <a:rPr lang="en" dirty="0"/>
              <a:t>precedentemente salvate;</a:t>
            </a:r>
            <a:endParaRPr dirty="0"/>
          </a:p>
          <a:p>
            <a:pPr indent="-366882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informazioni </a:t>
            </a:r>
            <a:r>
              <a:rPr lang="en" dirty="0"/>
              <a:t>su eventuali scioperi, variazioni di percorso, fermate sospese.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 smtClean="0"/>
              <a:pPr/>
              <a:t>7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02195" y="735635"/>
            <a:ext cx="9053667" cy="120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Personas e scenari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0" y="1434335"/>
            <a:ext cx="9102000" cy="2934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66882">
              <a:buSzPts val="1600"/>
            </a:pPr>
            <a:r>
              <a:rPr lang="en" dirty="0"/>
              <a:t>Il prodotto, in questo caso il Bot, deve essere progettato intorno alle </a:t>
            </a:r>
            <a:r>
              <a:rPr lang="en" b="1" dirty="0">
                <a:latin typeface="Barlow"/>
                <a:ea typeface="Barlow"/>
                <a:cs typeface="Barlow"/>
                <a:sym typeface="Barlow"/>
              </a:rPr>
              <a:t>persone</a:t>
            </a:r>
            <a:r>
              <a:rPr lang="en" dirty="0"/>
              <a:t>.  Quindi, per avere una visione chiara dei comportamenti, abitudini e bisogni del nostro target di riferimento ho deciso di creare 2 personas e 2 scenari.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636333" y="5194333"/>
            <a:ext cx="507667" cy="520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213" y="3776366"/>
            <a:ext cx="4576169" cy="150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18" y="2784460"/>
            <a:ext cx="4623688" cy="152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ctrTitle"/>
          </p:nvPr>
        </p:nvSpPr>
        <p:spPr>
          <a:xfrm>
            <a:off x="816142" y="2256694"/>
            <a:ext cx="5196333" cy="12886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Tecnologie utilizzate</a:t>
            </a:r>
            <a:endParaRPr dirty="0"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987" y="1041708"/>
            <a:ext cx="4170694" cy="363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709</Words>
  <Application>Microsoft Office PowerPoint</Application>
  <PresentationFormat>Presentazione su schermo (16:10)</PresentationFormat>
  <Paragraphs>86</Paragraphs>
  <Slides>15</Slides>
  <Notes>15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Raleway</vt:lpstr>
      <vt:lpstr>Raleway SemiBold</vt:lpstr>
      <vt:lpstr>Calibri</vt:lpstr>
      <vt:lpstr>Barlow</vt:lpstr>
      <vt:lpstr>Arial</vt:lpstr>
      <vt:lpstr>Barlow Light</vt:lpstr>
      <vt:lpstr>Gaoler template</vt:lpstr>
      <vt:lpstr>Chatbot per smart mobility  in Trentino</vt:lpstr>
      <vt:lpstr>Introduzione</vt:lpstr>
      <vt:lpstr>Roadmap</vt:lpstr>
      <vt:lpstr>Smart mobility</vt:lpstr>
      <vt:lpstr>Servizi competitor locali</vt:lpstr>
      <vt:lpstr>Perchè un bot Telegram?</vt:lpstr>
      <vt:lpstr>Analisi dei requisiti</vt:lpstr>
      <vt:lpstr>Personas e scenari</vt:lpstr>
      <vt:lpstr>Tecnologie utilizzate</vt:lpstr>
      <vt:lpstr>Node.js &amp; Telegraf.js</vt:lpstr>
      <vt:lpstr>MongoDB &amp; Redis</vt:lpstr>
      <vt:lpstr>Architettura</vt:lpstr>
      <vt:lpstr>Presentazione standard di PowerPoint</vt:lpstr>
      <vt:lpstr>Evaluation: usability testing</vt:lpstr>
      <vt:lpstr>Sviluppi futuri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per smart mobility  in Trentino</dc:title>
  <cp:lastModifiedBy>Paternoster, Mattia</cp:lastModifiedBy>
  <cp:revision>6</cp:revision>
  <dcterms:modified xsi:type="dcterms:W3CDTF">2022-03-12T16:22:24Z</dcterms:modified>
</cp:coreProperties>
</file>